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62" r:id="rId5"/>
    <p:sldId id="268" r:id="rId6"/>
    <p:sldId id="270" r:id="rId7"/>
    <p:sldId id="287" r:id="rId8"/>
    <p:sldId id="271" r:id="rId9"/>
    <p:sldId id="272" r:id="rId10"/>
    <p:sldId id="274" r:id="rId11"/>
    <p:sldId id="275" r:id="rId12"/>
    <p:sldId id="277" r:id="rId13"/>
    <p:sldId id="278" r:id="rId14"/>
    <p:sldId id="276" r:id="rId15"/>
    <p:sldId id="285" r:id="rId16"/>
    <p:sldId id="2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4A7851-1F4C-CAEF-293A-A6612CCB79AD}" name="Charlotte Gurden" initials="CG" userId="S::Charlotte.Gurden@zsl.org::fc2da262-c8da-4205-947f-d72b69cd34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A23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76" autoAdjust="0"/>
    <p:restoredTop sz="93792" autoAdjust="0"/>
  </p:normalViewPr>
  <p:slideViewPr>
    <p:cSldViewPr snapToGrid="0">
      <p:cViewPr varScale="1">
        <p:scale>
          <a:sx n="63" d="100"/>
          <a:sy n="63" d="100"/>
        </p:scale>
        <p:origin x="108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FEC37-39EA-6B4D-A392-39AF0BE418F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53333-1FDB-144E-8F5B-15961DA83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1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53333-1FDB-144E-8F5B-15961DA839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3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Image Chan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9319425-0362-AFE9-CD1B-B8B0C981BD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on central icon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BD70D7-A69D-5217-DCDD-C755BF309E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2991" y="3041275"/>
            <a:ext cx="4576762" cy="1384995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l">
              <a:defRPr sz="5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Title here</a:t>
            </a:r>
            <a:br>
              <a:rPr lang="en-GB" dirty="0"/>
            </a:br>
            <a:r>
              <a:rPr lang="en-GB" dirty="0"/>
              <a:t>over two lines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4F3F1-EB04-D530-FE65-22185B15D7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2991" y="4571366"/>
            <a:ext cx="4576762" cy="3462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buNone/>
              <a:defRPr sz="25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here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59B2B8E-0811-3FE4-884D-A021FE96BC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991" y="6256478"/>
            <a:ext cx="80782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17/01/2023</a:t>
            </a:r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3C66A294-6C15-4A51-25D4-63F38034D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7673" y="6256478"/>
            <a:ext cx="1692275" cy="1661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z="1200" dirty="0"/>
              <a:t>|  Version</a:t>
            </a:r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75CE5CC-552D-09DF-4F47-6656644047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2813" y="825500"/>
            <a:ext cx="2041525" cy="102711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1F5CC-B606-7D17-3DC3-E9141DAB7AB5}"/>
              </a:ext>
            </a:extLst>
          </p:cNvPr>
          <p:cNvSpPr txBox="1"/>
          <p:nvPr userDrawn="1"/>
        </p:nvSpPr>
        <p:spPr>
          <a:xfrm>
            <a:off x="-2006220" y="668631"/>
            <a:ext cx="1856096" cy="1754326"/>
          </a:xfrm>
          <a:prstGeom prst="rect">
            <a:avLst/>
          </a:prstGeom>
          <a:solidFill>
            <a:srgbClr val="FF2F9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Please do not move the ZSL logo. On this slide only add your background image.</a:t>
            </a:r>
          </a:p>
        </p:txBody>
      </p:sp>
    </p:spTree>
    <p:extLst>
      <p:ext uri="{BB962C8B-B14F-4D97-AF65-F5344CB8AC3E}">
        <p14:creationId xmlns:p14="http://schemas.microsoft.com/office/powerpoint/2010/main" val="429495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F25F1D-A59B-D9C5-A453-A45364567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38480"/>
            <a:ext cx="8387080" cy="599440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D632C0-54EE-7463-A53A-1E593D691B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438" y="1622336"/>
            <a:ext cx="5415280" cy="4208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Main copy text here</a:t>
            </a:r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3F3FD3E-A313-1150-23EB-3EB99B8B54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5721" y="1622336"/>
            <a:ext cx="5415280" cy="4208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Main copy text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4A990A9-434F-4AC4-F6A7-62E18D135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192361"/>
            <a:ext cx="1498600" cy="1661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7673557F-EBCB-1748-93BC-D81B037EC00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BA074DF-6B98-8173-7318-E05091833D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53906" y="466313"/>
            <a:ext cx="1195169" cy="5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0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F25F1D-A59B-D9C5-A453-A45364567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38480"/>
            <a:ext cx="8387080" cy="599440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6F77023-5309-1E3D-B3E3-B7ADE23D3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3081" y="1622336"/>
            <a:ext cx="5415280" cy="4208448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300"/>
            </a:lvl1pPr>
          </a:lstStyle>
          <a:p>
            <a:pPr lvl="0"/>
            <a:r>
              <a:rPr lang="en-GB" dirty="0"/>
              <a:t>Bullet copy here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39D5FD9-4055-9CBF-6A4E-734817944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38875" y="1622425"/>
            <a:ext cx="5953125" cy="4208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4D43BA8-685E-C548-08A1-33C08C9F55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192361"/>
            <a:ext cx="1498600" cy="1661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7673557F-EBCB-1748-93BC-D81B037EC00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BFC66DE-83DC-B7BF-7053-9A5798F192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53906" y="466313"/>
            <a:ext cx="1195169" cy="5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3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and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F25F1D-A59B-D9C5-A453-A45364567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38480"/>
            <a:ext cx="8387080" cy="599440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D632C0-54EE-7463-A53A-1E593D691B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438" y="1622336"/>
            <a:ext cx="5415280" cy="4208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Main copy text here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8B62972-F6CC-76F6-CB16-A31B15CCE9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92686" y="1622336"/>
            <a:ext cx="4529543" cy="4529543"/>
          </a:xfrm>
          <a:custGeom>
            <a:avLst/>
            <a:gdLst>
              <a:gd name="connsiteX0" fmla="*/ 2022954 w 4045908"/>
              <a:gd name="connsiteY0" fmla="*/ 0 h 4045908"/>
              <a:gd name="connsiteX1" fmla="*/ 4045908 w 4045908"/>
              <a:gd name="connsiteY1" fmla="*/ 2022954 h 4045908"/>
              <a:gd name="connsiteX2" fmla="*/ 2022954 w 4045908"/>
              <a:gd name="connsiteY2" fmla="*/ 4045908 h 4045908"/>
              <a:gd name="connsiteX3" fmla="*/ 0 w 4045908"/>
              <a:gd name="connsiteY3" fmla="*/ 2022954 h 4045908"/>
              <a:gd name="connsiteX4" fmla="*/ 2022954 w 4045908"/>
              <a:gd name="connsiteY4" fmla="*/ 0 h 404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5908" h="4045908">
                <a:moveTo>
                  <a:pt x="2022954" y="0"/>
                </a:moveTo>
                <a:cubicBezTo>
                  <a:pt x="3140201" y="0"/>
                  <a:pt x="4045908" y="905707"/>
                  <a:pt x="4045908" y="2022954"/>
                </a:cubicBezTo>
                <a:cubicBezTo>
                  <a:pt x="4045908" y="3140201"/>
                  <a:pt x="3140201" y="4045908"/>
                  <a:pt x="2022954" y="4045908"/>
                </a:cubicBezTo>
                <a:cubicBezTo>
                  <a:pt x="905707" y="4045908"/>
                  <a:pt x="0" y="3140201"/>
                  <a:pt x="0" y="2022954"/>
                </a:cubicBezTo>
                <a:cubicBezTo>
                  <a:pt x="0" y="905707"/>
                  <a:pt x="905707" y="0"/>
                  <a:pt x="20229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44C6BF3-2839-F9C0-ADBC-9048307C9A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192361"/>
            <a:ext cx="1498600" cy="1661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7673557F-EBCB-1748-93BC-D81B037EC00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BA577F-9C22-10A1-9FFA-62F5A9D3E9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53906" y="466313"/>
            <a:ext cx="1195169" cy="5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42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circle im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F25F1D-A59B-D9C5-A453-A45364567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38480"/>
            <a:ext cx="8387080" cy="599440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6F77023-5309-1E3D-B3E3-B7ADE23D3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3081" y="1622336"/>
            <a:ext cx="5415280" cy="4208448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300"/>
            </a:lvl1pPr>
          </a:lstStyle>
          <a:p>
            <a:pPr lvl="0"/>
            <a:r>
              <a:rPr lang="en-GB" dirty="0"/>
              <a:t>Bullet copy here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89CCBF5-7004-5136-D027-012BD717BF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33642" y="1583742"/>
            <a:ext cx="2750982" cy="2750982"/>
          </a:xfrm>
          <a:custGeom>
            <a:avLst/>
            <a:gdLst>
              <a:gd name="connsiteX0" fmla="*/ 2022954 w 4045908"/>
              <a:gd name="connsiteY0" fmla="*/ 0 h 4045908"/>
              <a:gd name="connsiteX1" fmla="*/ 4045908 w 4045908"/>
              <a:gd name="connsiteY1" fmla="*/ 2022954 h 4045908"/>
              <a:gd name="connsiteX2" fmla="*/ 2022954 w 4045908"/>
              <a:gd name="connsiteY2" fmla="*/ 4045908 h 4045908"/>
              <a:gd name="connsiteX3" fmla="*/ 0 w 4045908"/>
              <a:gd name="connsiteY3" fmla="*/ 2022954 h 4045908"/>
              <a:gd name="connsiteX4" fmla="*/ 2022954 w 4045908"/>
              <a:gd name="connsiteY4" fmla="*/ 0 h 404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5908" h="4045908">
                <a:moveTo>
                  <a:pt x="2022954" y="0"/>
                </a:moveTo>
                <a:cubicBezTo>
                  <a:pt x="3140201" y="0"/>
                  <a:pt x="4045908" y="905707"/>
                  <a:pt x="4045908" y="2022954"/>
                </a:cubicBezTo>
                <a:cubicBezTo>
                  <a:pt x="4045908" y="3140201"/>
                  <a:pt x="3140201" y="4045908"/>
                  <a:pt x="2022954" y="4045908"/>
                </a:cubicBezTo>
                <a:cubicBezTo>
                  <a:pt x="905707" y="4045908"/>
                  <a:pt x="0" y="3140201"/>
                  <a:pt x="0" y="2022954"/>
                </a:cubicBezTo>
                <a:cubicBezTo>
                  <a:pt x="0" y="905707"/>
                  <a:pt x="905707" y="0"/>
                  <a:pt x="20229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1D24BD8-4ECE-98BB-D0C4-013E351258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56467" y="2654227"/>
            <a:ext cx="3792451" cy="3792451"/>
          </a:xfrm>
          <a:custGeom>
            <a:avLst/>
            <a:gdLst>
              <a:gd name="connsiteX0" fmla="*/ 2022954 w 4045908"/>
              <a:gd name="connsiteY0" fmla="*/ 0 h 4045908"/>
              <a:gd name="connsiteX1" fmla="*/ 4045908 w 4045908"/>
              <a:gd name="connsiteY1" fmla="*/ 2022954 h 4045908"/>
              <a:gd name="connsiteX2" fmla="*/ 2022954 w 4045908"/>
              <a:gd name="connsiteY2" fmla="*/ 4045908 h 4045908"/>
              <a:gd name="connsiteX3" fmla="*/ 0 w 4045908"/>
              <a:gd name="connsiteY3" fmla="*/ 2022954 h 4045908"/>
              <a:gd name="connsiteX4" fmla="*/ 2022954 w 4045908"/>
              <a:gd name="connsiteY4" fmla="*/ 0 h 404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5908" h="4045908">
                <a:moveTo>
                  <a:pt x="2022954" y="0"/>
                </a:moveTo>
                <a:cubicBezTo>
                  <a:pt x="3140201" y="0"/>
                  <a:pt x="4045908" y="905707"/>
                  <a:pt x="4045908" y="2022954"/>
                </a:cubicBezTo>
                <a:cubicBezTo>
                  <a:pt x="4045908" y="3140201"/>
                  <a:pt x="3140201" y="4045908"/>
                  <a:pt x="2022954" y="4045908"/>
                </a:cubicBezTo>
                <a:cubicBezTo>
                  <a:pt x="905707" y="4045908"/>
                  <a:pt x="0" y="3140201"/>
                  <a:pt x="0" y="2022954"/>
                </a:cubicBezTo>
                <a:cubicBezTo>
                  <a:pt x="0" y="905707"/>
                  <a:pt x="905707" y="0"/>
                  <a:pt x="20229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AD192BF-6B6A-C49A-8EE4-23DFE3AC9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192361"/>
            <a:ext cx="1498600" cy="1661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fld id="{7673557F-EBCB-1748-93BC-D81B037EC00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37AC83-161C-7535-B00D-4C74A966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53906" y="466313"/>
            <a:ext cx="1195169" cy="5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1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Image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C7BAFC1A-8603-0144-AA7D-76677DEBAB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on central icon to add image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13830C1-0054-674E-ACC3-C6F4740D3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6192361"/>
            <a:ext cx="1498600" cy="2543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zsl.org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0E92F7-D903-8383-CF25-C486EFD07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802640"/>
            <a:ext cx="8387080" cy="88392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282A4D0-6B6E-9F16-315B-C908434C22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12000" y="0"/>
            <a:ext cx="3780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AC5DE-C6FD-FEE9-DEFE-3DC382DC865D}"/>
              </a:ext>
            </a:extLst>
          </p:cNvPr>
          <p:cNvSpPr txBox="1"/>
          <p:nvPr userDrawn="1"/>
        </p:nvSpPr>
        <p:spPr>
          <a:xfrm>
            <a:off x="12363047" y="-39894"/>
            <a:ext cx="1856096" cy="1754326"/>
          </a:xfrm>
          <a:prstGeom prst="rect">
            <a:avLst/>
          </a:prstGeom>
          <a:solidFill>
            <a:srgbClr val="FF2F9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Please do not move the ZSL logo. On this slide only add your background image.</a:t>
            </a:r>
          </a:p>
        </p:txBody>
      </p:sp>
    </p:spTree>
    <p:extLst>
      <p:ext uri="{BB962C8B-B14F-4D97-AF65-F5344CB8AC3E}">
        <p14:creationId xmlns:p14="http://schemas.microsoft.com/office/powerpoint/2010/main" val="287701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08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95" r:id="rId2"/>
    <p:sldLayoutId id="2147483697" r:id="rId3"/>
    <p:sldLayoutId id="2147483698" r:id="rId4"/>
    <p:sldLayoutId id="2147483699" r:id="rId5"/>
    <p:sldLayoutId id="2147483716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zsl.org/zsl-whipsnade-zoo/visitor-information/accessibility-and-inclusivit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psnadezoo.org/whats-here/whipsnade-zoo-map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22A8FB-E3FB-01EB-7E9B-4BA789CA9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257" y="3077264"/>
            <a:ext cx="3681587" cy="692497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Visual Story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CF64D42-CC25-A82B-43D5-A892EC252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729" y="3843614"/>
            <a:ext cx="4576762" cy="498598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Boo at the Zoo	</a:t>
            </a:r>
          </a:p>
        </p:txBody>
      </p:sp>
      <p:pic>
        <p:nvPicPr>
          <p:cNvPr id="20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BD26318-50BE-5F2F-9018-CD1AC74B7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57" y="664448"/>
            <a:ext cx="3770207" cy="585608"/>
          </a:xfrm>
          <a:prstGeom prst="rect">
            <a:avLst/>
          </a:prstGeom>
        </p:spPr>
      </p:pic>
      <p:sp>
        <p:nvSpPr>
          <p:cNvPr id="6" name="Subtitle 3">
            <a:extLst>
              <a:ext uri="{FF2B5EF4-FFF2-40B4-BE49-F238E27FC236}">
                <a16:creationId xmlns:a16="http://schemas.microsoft.com/office/drawing/2014/main" id="{F81CE09C-ACB6-5C93-2C10-D5C0ACDB85B2}"/>
              </a:ext>
            </a:extLst>
          </p:cNvPr>
          <p:cNvSpPr txBox="1">
            <a:spLocks/>
          </p:cNvSpPr>
          <p:nvPr/>
        </p:nvSpPr>
        <p:spPr>
          <a:xfrm>
            <a:off x="1373936" y="4416065"/>
            <a:ext cx="4576762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/>
                </a:solidFill>
              </a:rPr>
              <a:t>25 oct – 02 Nov</a:t>
            </a: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59BC0DA2-8C2B-E645-9886-B78A9FBA7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12" t="2670" r="29080"/>
          <a:stretch/>
        </p:blipFill>
        <p:spPr>
          <a:xfrm>
            <a:off x="5309128" y="107696"/>
            <a:ext cx="6581339" cy="6581339"/>
          </a:xfrm>
          <a:custGeom>
            <a:avLst/>
            <a:gdLst>
              <a:gd name="connsiteX0" fmla="*/ 2022954 w 4045908"/>
              <a:gd name="connsiteY0" fmla="*/ 0 h 4045908"/>
              <a:gd name="connsiteX1" fmla="*/ 4045908 w 4045908"/>
              <a:gd name="connsiteY1" fmla="*/ 2022954 h 4045908"/>
              <a:gd name="connsiteX2" fmla="*/ 2022954 w 4045908"/>
              <a:gd name="connsiteY2" fmla="*/ 4045908 h 4045908"/>
              <a:gd name="connsiteX3" fmla="*/ 0 w 4045908"/>
              <a:gd name="connsiteY3" fmla="*/ 2022954 h 4045908"/>
              <a:gd name="connsiteX4" fmla="*/ 2022954 w 4045908"/>
              <a:gd name="connsiteY4" fmla="*/ 0 h 404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5908" h="4045908">
                <a:moveTo>
                  <a:pt x="2022954" y="0"/>
                </a:moveTo>
                <a:cubicBezTo>
                  <a:pt x="3140201" y="0"/>
                  <a:pt x="4045908" y="905707"/>
                  <a:pt x="4045908" y="2022954"/>
                </a:cubicBezTo>
                <a:cubicBezTo>
                  <a:pt x="4045908" y="3140201"/>
                  <a:pt x="3140201" y="4045908"/>
                  <a:pt x="2022954" y="4045908"/>
                </a:cubicBezTo>
                <a:cubicBezTo>
                  <a:pt x="905707" y="4045908"/>
                  <a:pt x="0" y="3140201"/>
                  <a:pt x="0" y="2022954"/>
                </a:cubicBezTo>
                <a:cubicBezTo>
                  <a:pt x="0" y="905707"/>
                  <a:pt x="905707" y="0"/>
                  <a:pt x="202295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8278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E7741-9F92-A944-E99E-4646B975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CD7BA-4D19-B089-1A6B-5DAC6C1E4C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5D0D8-488B-98AA-8AD1-27AF28BDC430}"/>
              </a:ext>
            </a:extLst>
          </p:cNvPr>
          <p:cNvSpPr txBox="1"/>
          <p:nvPr/>
        </p:nvSpPr>
        <p:spPr>
          <a:xfrm>
            <a:off x="9381067" y="282222"/>
            <a:ext cx="2630311" cy="1027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 descr="A black and orange sign with text&#10;&#10;Description automatically generated">
            <a:extLst>
              <a:ext uri="{FF2B5EF4-FFF2-40B4-BE49-F238E27FC236}">
                <a16:creationId xmlns:a16="http://schemas.microsoft.com/office/drawing/2014/main" id="{B19A8079-D22E-BABF-EBA8-98FFC6F8A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593" y="448168"/>
            <a:ext cx="2196408" cy="781918"/>
          </a:xfrm>
          <a:prstGeom prst="rect">
            <a:avLst/>
          </a:prstGeom>
        </p:spPr>
      </p:pic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DC107B6A-C1AA-31DB-2490-337A24153B33}"/>
              </a:ext>
            </a:extLst>
          </p:cNvPr>
          <p:cNvSpPr txBox="1">
            <a:spLocks/>
          </p:cNvSpPr>
          <p:nvPr/>
        </p:nvSpPr>
        <p:spPr>
          <a:xfrm>
            <a:off x="452120" y="1657003"/>
            <a:ext cx="6577414" cy="43936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Brave our graveyard trail.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Each gravestone will have a zoomed in picture of either a bat or a lemur. There will be some facts on the stone too to help you choose the right one.</a:t>
            </a:r>
          </a:p>
        </p:txBody>
      </p:sp>
      <p:pic>
        <p:nvPicPr>
          <p:cNvPr id="3" name="Picture Placeholder 23">
            <a:extLst>
              <a:ext uri="{FF2B5EF4-FFF2-40B4-BE49-F238E27FC236}">
                <a16:creationId xmlns:a16="http://schemas.microsoft.com/office/drawing/2014/main" id="{70B65B3C-9075-EFDD-CD82-79C07059D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3" t="1615" r="26874" b="1023"/>
          <a:stretch/>
        </p:blipFill>
        <p:spPr>
          <a:xfrm>
            <a:off x="7129816" y="1476998"/>
            <a:ext cx="4881562" cy="4881562"/>
          </a:xfrm>
          <a:custGeom>
            <a:avLst/>
            <a:gdLst>
              <a:gd name="connsiteX0" fmla="*/ 2022954 w 4045908"/>
              <a:gd name="connsiteY0" fmla="*/ 0 h 4045908"/>
              <a:gd name="connsiteX1" fmla="*/ 4045908 w 4045908"/>
              <a:gd name="connsiteY1" fmla="*/ 2022954 h 4045908"/>
              <a:gd name="connsiteX2" fmla="*/ 2022954 w 4045908"/>
              <a:gd name="connsiteY2" fmla="*/ 4045908 h 4045908"/>
              <a:gd name="connsiteX3" fmla="*/ 0 w 4045908"/>
              <a:gd name="connsiteY3" fmla="*/ 2022954 h 4045908"/>
              <a:gd name="connsiteX4" fmla="*/ 2022954 w 4045908"/>
              <a:gd name="connsiteY4" fmla="*/ 0 h 404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5908" h="4045908">
                <a:moveTo>
                  <a:pt x="2022954" y="0"/>
                </a:moveTo>
                <a:cubicBezTo>
                  <a:pt x="3140201" y="0"/>
                  <a:pt x="4045908" y="905707"/>
                  <a:pt x="4045908" y="2022954"/>
                </a:cubicBezTo>
                <a:cubicBezTo>
                  <a:pt x="4045908" y="3140201"/>
                  <a:pt x="3140201" y="4045908"/>
                  <a:pt x="2022954" y="4045908"/>
                </a:cubicBezTo>
                <a:cubicBezTo>
                  <a:pt x="905707" y="4045908"/>
                  <a:pt x="0" y="3140201"/>
                  <a:pt x="0" y="2022954"/>
                </a:cubicBezTo>
                <a:cubicBezTo>
                  <a:pt x="0" y="905707"/>
                  <a:pt x="905707" y="0"/>
                  <a:pt x="202295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5997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F1661-F3E4-B751-BD79-DD23ACC28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545B2-0751-806F-6F21-E40F9E84D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355DB-F250-0508-5FA8-B3DA08FD8210}"/>
              </a:ext>
            </a:extLst>
          </p:cNvPr>
          <p:cNvSpPr txBox="1"/>
          <p:nvPr/>
        </p:nvSpPr>
        <p:spPr>
          <a:xfrm>
            <a:off x="9381067" y="282222"/>
            <a:ext cx="2630311" cy="1027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 descr="A black and orange sign with text&#10;&#10;Description automatically generated">
            <a:extLst>
              <a:ext uri="{FF2B5EF4-FFF2-40B4-BE49-F238E27FC236}">
                <a16:creationId xmlns:a16="http://schemas.microsoft.com/office/drawing/2014/main" id="{06036AF1-64AF-D454-031F-9C06E90CF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593" y="448168"/>
            <a:ext cx="2196408" cy="781918"/>
          </a:xfrm>
          <a:prstGeom prst="rect">
            <a:avLst/>
          </a:prstGeom>
        </p:spPr>
      </p:pic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7D39BBC5-8A3B-37A5-8098-13F31530B903}"/>
              </a:ext>
            </a:extLst>
          </p:cNvPr>
          <p:cNvSpPr txBox="1">
            <a:spLocks/>
          </p:cNvSpPr>
          <p:nvPr/>
        </p:nvSpPr>
        <p:spPr>
          <a:xfrm>
            <a:off x="452120" y="1309511"/>
            <a:ext cx="6577330" cy="5346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This year we will have Halloween themed tealight holders that you can decorate for an additional cost.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These will cost £4.50 each, or £8 each.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The pens used for decorating are edible, non-toxic and non-staining.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8B2793C-A28B-681B-BAB0-5ABD0D213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42" y="1932316"/>
            <a:ext cx="3821502" cy="382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550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D6A8-D518-2B8D-A1D8-63FB67EAE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FA1D8-F684-4C74-5987-0B40001D5D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438" y="1653082"/>
            <a:ext cx="11198563" cy="4208448"/>
          </a:xfrm>
        </p:spPr>
        <p:txBody>
          <a:bodyPr lIns="91440" tIns="45720" rIns="91440" bIns="45720" anchor="t"/>
          <a:lstStyle/>
          <a:p>
            <a:r>
              <a:rPr lang="en-US" sz="3200" dirty="0">
                <a:latin typeface="+mn-lt"/>
                <a:cs typeface="Calibri"/>
              </a:rPr>
              <a:t>There will be sensory elements to the science show. Ear defenders are available to borrow, please ask a staff member or volunteer.</a:t>
            </a:r>
          </a:p>
          <a:p>
            <a:endParaRPr lang="en-US" sz="3200" dirty="0">
              <a:latin typeface="+mn-lt"/>
              <a:cs typeface="Calibri"/>
            </a:endParaRPr>
          </a:p>
          <a:p>
            <a:r>
              <a:rPr lang="en-US" sz="3200" dirty="0">
                <a:latin typeface="+mn-lt"/>
                <a:cs typeface="Calibri"/>
              </a:rPr>
              <a:t>As the </a:t>
            </a:r>
            <a:r>
              <a:rPr lang="en-US" sz="3200">
                <a:latin typeface="+mn-lt"/>
                <a:cs typeface="Calibri"/>
              </a:rPr>
              <a:t>science shows, </a:t>
            </a:r>
            <a:r>
              <a:rPr lang="en-US" sz="3200" dirty="0">
                <a:latin typeface="+mn-lt"/>
                <a:cs typeface="Calibri"/>
              </a:rPr>
              <a:t>storytelling, and the creepy crafts are in the same room there may be queueing, and it may be busy.</a:t>
            </a:r>
          </a:p>
          <a:p>
            <a:endParaRPr lang="en-US" sz="3200" dirty="0">
              <a:latin typeface="+mn-lt"/>
              <a:cs typeface="Calibri"/>
            </a:endParaRPr>
          </a:p>
          <a:p>
            <a:r>
              <a:rPr lang="en-US" sz="3200" dirty="0">
                <a:latin typeface="+mn-lt"/>
                <a:cs typeface="Calibri"/>
              </a:rPr>
              <a:t>From 3pm there will be no music or additional lights for our quiet crafting time.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7D30B3-81BC-A462-4907-530647C30C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DE5649-0DF2-4B76-ACBB-D733FEFF7838}"/>
              </a:ext>
            </a:extLst>
          </p:cNvPr>
          <p:cNvSpPr txBox="1"/>
          <p:nvPr/>
        </p:nvSpPr>
        <p:spPr>
          <a:xfrm>
            <a:off x="9381067" y="282222"/>
            <a:ext cx="2630311" cy="1027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 descr="A black and orange sign with text&#10;&#10;Description automatically generated">
            <a:extLst>
              <a:ext uri="{FF2B5EF4-FFF2-40B4-BE49-F238E27FC236}">
                <a16:creationId xmlns:a16="http://schemas.microsoft.com/office/drawing/2014/main" id="{89E55573-A270-75A6-4A62-7EF08B22C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593" y="448168"/>
            <a:ext cx="2196408" cy="78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90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22A8FB-E3FB-01EB-7E9B-4BA789CA9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960" y="2624968"/>
            <a:ext cx="4841168" cy="138499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We look forward to welcoming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CF64D42-CC25-A82B-43D5-A892EC252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2710" y="4095688"/>
            <a:ext cx="4576762" cy="498598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this Halloween!</a:t>
            </a:r>
          </a:p>
        </p:txBody>
      </p:sp>
      <p:pic>
        <p:nvPicPr>
          <p:cNvPr id="20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BD26318-50BE-5F2F-9018-CD1AC74B7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57" y="664448"/>
            <a:ext cx="3770207" cy="585608"/>
          </a:xfrm>
          <a:prstGeom prst="rect">
            <a:avLst/>
          </a:prstGeom>
        </p:spPr>
      </p:pic>
      <p:sp>
        <p:nvSpPr>
          <p:cNvPr id="6" name="Subtitle 3">
            <a:extLst>
              <a:ext uri="{FF2B5EF4-FFF2-40B4-BE49-F238E27FC236}">
                <a16:creationId xmlns:a16="http://schemas.microsoft.com/office/drawing/2014/main" id="{F81CE09C-ACB6-5C93-2C10-D5C0ACDB85B2}"/>
              </a:ext>
            </a:extLst>
          </p:cNvPr>
          <p:cNvSpPr txBox="1">
            <a:spLocks/>
          </p:cNvSpPr>
          <p:nvPr/>
        </p:nvSpPr>
        <p:spPr>
          <a:xfrm>
            <a:off x="1519238" y="4680011"/>
            <a:ext cx="4576762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/>
                </a:solidFill>
              </a:rPr>
              <a:t>25 oct – 02 Nov</a:t>
            </a: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59BC0DA2-8C2B-E645-9886-B78A9FBA7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12" t="2670" r="29080"/>
          <a:stretch/>
        </p:blipFill>
        <p:spPr>
          <a:xfrm>
            <a:off x="5309128" y="107696"/>
            <a:ext cx="6581339" cy="6581339"/>
          </a:xfrm>
          <a:custGeom>
            <a:avLst/>
            <a:gdLst>
              <a:gd name="connsiteX0" fmla="*/ 2022954 w 4045908"/>
              <a:gd name="connsiteY0" fmla="*/ 0 h 4045908"/>
              <a:gd name="connsiteX1" fmla="*/ 4045908 w 4045908"/>
              <a:gd name="connsiteY1" fmla="*/ 2022954 h 4045908"/>
              <a:gd name="connsiteX2" fmla="*/ 2022954 w 4045908"/>
              <a:gd name="connsiteY2" fmla="*/ 4045908 h 4045908"/>
              <a:gd name="connsiteX3" fmla="*/ 0 w 4045908"/>
              <a:gd name="connsiteY3" fmla="*/ 2022954 h 4045908"/>
              <a:gd name="connsiteX4" fmla="*/ 2022954 w 4045908"/>
              <a:gd name="connsiteY4" fmla="*/ 0 h 404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5908" h="4045908">
                <a:moveTo>
                  <a:pt x="2022954" y="0"/>
                </a:moveTo>
                <a:cubicBezTo>
                  <a:pt x="3140201" y="0"/>
                  <a:pt x="4045908" y="905707"/>
                  <a:pt x="4045908" y="2022954"/>
                </a:cubicBezTo>
                <a:cubicBezTo>
                  <a:pt x="4045908" y="3140201"/>
                  <a:pt x="3140201" y="4045908"/>
                  <a:pt x="2022954" y="4045908"/>
                </a:cubicBezTo>
                <a:cubicBezTo>
                  <a:pt x="905707" y="4045908"/>
                  <a:pt x="0" y="3140201"/>
                  <a:pt x="0" y="2022954"/>
                </a:cubicBezTo>
                <a:cubicBezTo>
                  <a:pt x="0" y="905707"/>
                  <a:pt x="905707" y="0"/>
                  <a:pt x="202295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8004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CEDA5-FB59-7828-26EE-FB76948A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Boo at the Zoo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E870A-9F50-16EF-CB3E-91AA139194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118" y="2075027"/>
            <a:ext cx="10549257" cy="3303066"/>
          </a:xfrm>
        </p:spPr>
        <p:txBody>
          <a:bodyPr/>
          <a:lstStyle/>
          <a:p>
            <a:r>
              <a:rPr lang="en-GB" sz="3200" dirty="0"/>
              <a:t>Activities will run from 10.30am to 3.30pm.</a:t>
            </a:r>
          </a:p>
          <a:p>
            <a:endParaRPr lang="en-GB" sz="3200" dirty="0"/>
          </a:p>
          <a:p>
            <a:r>
              <a:rPr lang="en-GB" sz="3200" dirty="0"/>
              <a:t>There will be a quiet session at the end of each day, for this there will be no background music or disco lights.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22C85-9045-45D6-CD1A-E25426C7C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4266" y="5416814"/>
            <a:ext cx="5415280" cy="1158964"/>
          </a:xfrm>
        </p:spPr>
        <p:txBody>
          <a:bodyPr/>
          <a:lstStyle/>
          <a:p>
            <a:r>
              <a:rPr lang="en-GB" sz="1600" dirty="0">
                <a:latin typeface="+mn-lt"/>
              </a:rPr>
              <a:t>More information on accessible sessions can be found here:</a:t>
            </a:r>
          </a:p>
          <a:p>
            <a:r>
              <a:rPr lang="en-GB" sz="1600" dirty="0">
                <a:latin typeface="+mn-lt"/>
                <a:hlinkClick r:id="rId2"/>
              </a:rPr>
              <a:t>Accessibility and Inclusivity | Zoological Society of London (ZSL)</a:t>
            </a:r>
            <a:endParaRPr lang="en-GB" sz="160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71FD7-6516-9A90-5671-3FAE9B0655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C4702D-FDE8-AD0D-CDD6-1DC2CDF754E6}"/>
              </a:ext>
            </a:extLst>
          </p:cNvPr>
          <p:cNvSpPr txBox="1"/>
          <p:nvPr/>
        </p:nvSpPr>
        <p:spPr>
          <a:xfrm>
            <a:off x="9381067" y="282222"/>
            <a:ext cx="2630311" cy="1027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 descr="A black and orange sign with text&#10;&#10;Description automatically generated">
            <a:extLst>
              <a:ext uri="{FF2B5EF4-FFF2-40B4-BE49-F238E27FC236}">
                <a16:creationId xmlns:a16="http://schemas.microsoft.com/office/drawing/2014/main" id="{3145646E-ABBE-D89E-2CF0-1FE7FCCA1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593" y="448168"/>
            <a:ext cx="2196408" cy="78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3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A1245-BAEE-7D2A-FCD9-31046297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Weather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00D3F-DC27-1AA6-03F6-7059F0154D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788" y="1841411"/>
            <a:ext cx="6462712" cy="3449992"/>
          </a:xfrm>
        </p:spPr>
        <p:txBody>
          <a:bodyPr/>
          <a:lstStyle/>
          <a:p>
            <a:r>
              <a:rPr lang="en-US" sz="3200" kern="1200" dirty="0">
                <a:solidFill>
                  <a:schemeClr val="tx1"/>
                </a:solidFill>
              </a:rPr>
              <a:t>This event will be running both indoors and outdoors.</a:t>
            </a:r>
            <a:br>
              <a:rPr lang="en-US" sz="3200" i="1" kern="1200" dirty="0">
                <a:solidFill>
                  <a:schemeClr val="tx1"/>
                </a:solidFill>
              </a:rPr>
            </a:br>
            <a:br>
              <a:rPr lang="en-US" sz="3200" dirty="0"/>
            </a:br>
            <a:br>
              <a:rPr lang="en-US" sz="3200" kern="1200" dirty="0">
                <a:solidFill>
                  <a:schemeClr val="tx1"/>
                </a:solidFill>
              </a:rPr>
            </a:br>
            <a:r>
              <a:rPr lang="en-US" sz="3200" kern="1200" dirty="0">
                <a:solidFill>
                  <a:schemeClr val="tx1"/>
                </a:solidFill>
              </a:rPr>
              <a:t>When outside it may be wet or cold so you will need a coat, warm clothes and possibly an umbrella and wellies.</a:t>
            </a:r>
            <a:endParaRPr lang="en-GB" sz="320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F08035-AF4A-EF00-36EC-3E1C0F507E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472DD-C969-EB56-02A4-4886F2F94056}"/>
              </a:ext>
            </a:extLst>
          </p:cNvPr>
          <p:cNvSpPr txBox="1"/>
          <p:nvPr/>
        </p:nvSpPr>
        <p:spPr>
          <a:xfrm>
            <a:off x="9381067" y="282222"/>
            <a:ext cx="2630311" cy="1027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1" name="Picture 10" descr="A black and orange sign with text&#10;&#10;Description automatically generated">
            <a:extLst>
              <a:ext uri="{FF2B5EF4-FFF2-40B4-BE49-F238E27FC236}">
                <a16:creationId xmlns:a16="http://schemas.microsoft.com/office/drawing/2014/main" id="{3F336B42-AC1E-EA99-BF1A-76E9F6DB4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593" y="448168"/>
            <a:ext cx="2196408" cy="781918"/>
          </a:xfrm>
          <a:prstGeom prst="rect">
            <a:avLst/>
          </a:pr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267CC905-5DC9-6DDB-7BCB-0C0220487D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-17487" t="-6048" r="-12221" b="-10432"/>
          <a:stretch/>
        </p:blipFill>
        <p:spPr>
          <a:xfrm>
            <a:off x="7267576" y="1716718"/>
            <a:ext cx="4558742" cy="4558742"/>
          </a:xfrm>
          <a:ln>
            <a:solidFill>
              <a:srgbClr val="ED7A23"/>
            </a:solidFill>
          </a:ln>
        </p:spPr>
      </p:pic>
    </p:spTree>
    <p:extLst>
      <p:ext uri="{BB962C8B-B14F-4D97-AF65-F5344CB8AC3E}">
        <p14:creationId xmlns:p14="http://schemas.microsoft.com/office/powerpoint/2010/main" val="1587987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1748F-EFFD-4D98-D0B0-3DF3F9843B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65348-72AC-EE2A-2236-25D23992F3AA}"/>
              </a:ext>
            </a:extLst>
          </p:cNvPr>
          <p:cNvSpPr txBox="1"/>
          <p:nvPr/>
        </p:nvSpPr>
        <p:spPr>
          <a:xfrm>
            <a:off x="9381067" y="282222"/>
            <a:ext cx="2630311" cy="1027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 descr="A black and orange sign with text&#10;&#10;Description automatically generated">
            <a:extLst>
              <a:ext uri="{FF2B5EF4-FFF2-40B4-BE49-F238E27FC236}">
                <a16:creationId xmlns:a16="http://schemas.microsoft.com/office/drawing/2014/main" id="{7910A3A3-7524-C54B-B0D4-48283C697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593" y="448168"/>
            <a:ext cx="2196408" cy="78191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C2C22-4D40-30F8-10A6-810F32E80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6275" y="2795656"/>
            <a:ext cx="5800034" cy="2020580"/>
          </a:xfrm>
        </p:spPr>
        <p:txBody>
          <a:bodyPr/>
          <a:lstStyle/>
          <a:p>
            <a:pPr defTabSz="914400"/>
            <a:r>
              <a:rPr lang="en-US" sz="3200" dirty="0"/>
              <a:t>There will be costume contests throughout the day so you may want to wear a Halloween costume.</a:t>
            </a:r>
          </a:p>
        </p:txBody>
      </p: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60EE10AB-5FA6-1763-AA5E-8C04109BC1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-4983" t="-773" r="-1303" b="8659"/>
          <a:stretch/>
        </p:blipFill>
        <p:spPr>
          <a:xfrm>
            <a:off x="7137061" y="1589860"/>
            <a:ext cx="4602501" cy="4602501"/>
          </a:xfrm>
          <a:ln>
            <a:solidFill>
              <a:srgbClr val="ED7A23"/>
            </a:solidFill>
          </a:ln>
        </p:spPr>
      </p:pic>
    </p:spTree>
    <p:extLst>
      <p:ext uri="{BB962C8B-B14F-4D97-AF65-F5344CB8AC3E}">
        <p14:creationId xmlns:p14="http://schemas.microsoft.com/office/powerpoint/2010/main" val="1810297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097A6-5F63-FED4-1FA8-EFFB8058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latin typeface="+mn-lt"/>
                <a:cs typeface="Calibri Light"/>
              </a:rPr>
              <a:t>Entering the event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1748F-EFFD-4D98-D0B0-3DF3F9843B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65348-72AC-EE2A-2236-25D23992F3AA}"/>
              </a:ext>
            </a:extLst>
          </p:cNvPr>
          <p:cNvSpPr txBox="1"/>
          <p:nvPr/>
        </p:nvSpPr>
        <p:spPr>
          <a:xfrm>
            <a:off x="9381067" y="282222"/>
            <a:ext cx="2630311" cy="1027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 descr="A black and orange sign with text&#10;&#10;Description automatically generated">
            <a:extLst>
              <a:ext uri="{FF2B5EF4-FFF2-40B4-BE49-F238E27FC236}">
                <a16:creationId xmlns:a16="http://schemas.microsoft.com/office/drawing/2014/main" id="{7910A3A3-7524-C54B-B0D4-48283C697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593" y="448168"/>
            <a:ext cx="2196408" cy="78191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C2C22-4D40-30F8-10A6-810F32E80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413" y="1895033"/>
            <a:ext cx="5586412" cy="354021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Activities will take place in the learning rooms by butterfly house and aquarium.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A map of the Zoo can be downloaded </a:t>
            </a:r>
            <a:r>
              <a:rPr lang="en-US" sz="2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2800" dirty="0"/>
              <a:t>. You can also download the Zoo app from this page, which may help you with directions onsite.</a:t>
            </a:r>
            <a:endParaRPr lang="en-GB" sz="1600" dirty="0"/>
          </a:p>
        </p:txBody>
      </p:sp>
      <p:pic>
        <p:nvPicPr>
          <p:cNvPr id="11" name="Picture Placeholder 10" descr="A sign in front of a building&#10;&#10;Description automatically generated">
            <a:extLst>
              <a:ext uri="{FF2B5EF4-FFF2-40B4-BE49-F238E27FC236}">
                <a16:creationId xmlns:a16="http://schemas.microsoft.com/office/drawing/2014/main" id="{C33F35DE-AA56-F91C-58B1-F08D333EFA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20588" r="205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64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F2F03-031D-94F8-03B7-0B50FE7E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448168"/>
            <a:ext cx="8387080" cy="599440"/>
          </a:xfrm>
        </p:spPr>
        <p:txBody>
          <a:bodyPr/>
          <a:lstStyle/>
          <a:p>
            <a:r>
              <a:rPr lang="en-GB" dirty="0"/>
              <a:t>Activities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298D3A-69D8-4338-2911-32E853D4EDAB}"/>
              </a:ext>
            </a:extLst>
          </p:cNvPr>
          <p:cNvSpPr txBox="1"/>
          <p:nvPr/>
        </p:nvSpPr>
        <p:spPr>
          <a:xfrm>
            <a:off x="9381067" y="282222"/>
            <a:ext cx="2630311" cy="1027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 descr="A black and orange sign with text&#10;&#10;Description automatically generated">
            <a:extLst>
              <a:ext uri="{FF2B5EF4-FFF2-40B4-BE49-F238E27FC236}">
                <a16:creationId xmlns:a16="http://schemas.microsoft.com/office/drawing/2014/main" id="{29264BB4-AB13-C5DA-59AB-B8F35891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593" y="448168"/>
            <a:ext cx="2196408" cy="781918"/>
          </a:xfrm>
          <a:prstGeom prst="rect">
            <a:avLst/>
          </a:prstGeo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84921B36-BB51-B39C-CC5C-C1413AD07CCB}"/>
              </a:ext>
            </a:extLst>
          </p:cNvPr>
          <p:cNvSpPr txBox="1">
            <a:spLocks/>
          </p:cNvSpPr>
          <p:nvPr/>
        </p:nvSpPr>
        <p:spPr>
          <a:xfrm>
            <a:off x="317812" y="1230086"/>
            <a:ext cx="6554860" cy="48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Science </a:t>
            </a:r>
            <a:r>
              <a:rPr lang="en-US" dirty="0" err="1">
                <a:cs typeface="Calibri"/>
              </a:rPr>
              <a:t>Boffins</a:t>
            </a:r>
            <a:r>
              <a:rPr lang="en-US" dirty="0">
                <a:cs typeface="Calibri"/>
              </a:rPr>
              <a:t> will be joining us to run some spooky science shows.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The shows will will run at 11am, 11.30, </a:t>
            </a:r>
            <a:r>
              <a:rPr lang="en-US" dirty="0" err="1">
                <a:cs typeface="Calibri"/>
              </a:rPr>
              <a:t>12pm</a:t>
            </a:r>
            <a:r>
              <a:rPr lang="en-US" dirty="0">
                <a:cs typeface="Calibri"/>
              </a:rPr>
              <a:t>, 12.30, </a:t>
            </a:r>
            <a:r>
              <a:rPr lang="en-US" dirty="0" err="1">
                <a:cs typeface="Calibri"/>
              </a:rPr>
              <a:t>1.45pm</a:t>
            </a:r>
            <a:r>
              <a:rPr lang="en-US" dirty="0">
                <a:cs typeface="Calibri"/>
              </a:rPr>
              <a:t>, and </a:t>
            </a:r>
            <a:r>
              <a:rPr lang="en-US" dirty="0" err="1">
                <a:cs typeface="Calibri"/>
              </a:rPr>
              <a:t>2.15pm</a:t>
            </a:r>
            <a:r>
              <a:rPr lang="en-US" dirty="0">
                <a:cs typeface="Calibri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There will be a costume contest after the </a:t>
            </a:r>
            <a:r>
              <a:rPr lang="en-US" dirty="0" err="1">
                <a:cs typeface="Calibri"/>
              </a:rPr>
              <a:t>11am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12pm</a:t>
            </a:r>
            <a:r>
              <a:rPr lang="en-US" dirty="0">
                <a:cs typeface="Calibri"/>
              </a:rPr>
              <a:t> and </a:t>
            </a:r>
            <a:r>
              <a:rPr lang="en-US" dirty="0" err="1">
                <a:cs typeface="Calibri"/>
              </a:rPr>
              <a:t>1.45pm</a:t>
            </a:r>
            <a:r>
              <a:rPr lang="en-US" dirty="0">
                <a:cs typeface="Calibri"/>
              </a:rPr>
              <a:t> shows.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cs typeface="Calibri"/>
              </a:rPr>
              <a:t>Please be aware there will be sensory elements to these shows including:</a:t>
            </a:r>
          </a:p>
          <a:p>
            <a:pPr>
              <a:buFontTx/>
              <a:buChar char="-"/>
            </a:pPr>
            <a:r>
              <a:rPr lang="en-US" b="1" dirty="0">
                <a:cs typeface="Calibri"/>
              </a:rPr>
              <a:t>Loud noises</a:t>
            </a:r>
          </a:p>
          <a:p>
            <a:pPr>
              <a:buFontTx/>
              <a:buChar char="-"/>
            </a:pPr>
            <a:r>
              <a:rPr lang="en-US" b="1" dirty="0">
                <a:cs typeface="Calibri"/>
              </a:rPr>
              <a:t>Flashes of light</a:t>
            </a:r>
          </a:p>
          <a:p>
            <a:pPr>
              <a:buFontTx/>
              <a:buChar char="-"/>
            </a:pPr>
            <a:r>
              <a:rPr lang="en-US" b="1" dirty="0">
                <a:cs typeface="Calibri"/>
              </a:rPr>
              <a:t>Strange smells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cs typeface="Calibri"/>
            </a:endParaRPr>
          </a:p>
        </p:txBody>
      </p:sp>
      <p:pic>
        <p:nvPicPr>
          <p:cNvPr id="8" name="Picture Placeholder 23">
            <a:extLst>
              <a:ext uri="{FF2B5EF4-FFF2-40B4-BE49-F238E27FC236}">
                <a16:creationId xmlns:a16="http://schemas.microsoft.com/office/drawing/2014/main" id="{76539058-0C07-4C9F-8C0A-B8427D434B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744" t="17173" r="1399" b="8596"/>
          <a:stretch>
            <a:fillRect/>
          </a:stretch>
        </p:blipFill>
        <p:spPr>
          <a:xfrm>
            <a:off x="7233049" y="1629910"/>
            <a:ext cx="4443087" cy="4443087"/>
          </a:xfrm>
          <a:custGeom>
            <a:avLst/>
            <a:gdLst>
              <a:gd name="connsiteX0" fmla="*/ 2022954 w 4045908"/>
              <a:gd name="connsiteY0" fmla="*/ 0 h 4045908"/>
              <a:gd name="connsiteX1" fmla="*/ 4045908 w 4045908"/>
              <a:gd name="connsiteY1" fmla="*/ 2022954 h 4045908"/>
              <a:gd name="connsiteX2" fmla="*/ 2022954 w 4045908"/>
              <a:gd name="connsiteY2" fmla="*/ 4045908 h 4045908"/>
              <a:gd name="connsiteX3" fmla="*/ 0 w 4045908"/>
              <a:gd name="connsiteY3" fmla="*/ 2022954 h 4045908"/>
              <a:gd name="connsiteX4" fmla="*/ 2022954 w 4045908"/>
              <a:gd name="connsiteY4" fmla="*/ 0 h 404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5908" h="4045908">
                <a:moveTo>
                  <a:pt x="2022954" y="0"/>
                </a:moveTo>
                <a:cubicBezTo>
                  <a:pt x="3140201" y="0"/>
                  <a:pt x="4045908" y="905707"/>
                  <a:pt x="4045908" y="2022954"/>
                </a:cubicBezTo>
                <a:cubicBezTo>
                  <a:pt x="4045908" y="3140201"/>
                  <a:pt x="3140201" y="4045908"/>
                  <a:pt x="2022954" y="4045908"/>
                </a:cubicBezTo>
                <a:cubicBezTo>
                  <a:pt x="905707" y="4045908"/>
                  <a:pt x="0" y="3140201"/>
                  <a:pt x="0" y="2022954"/>
                </a:cubicBezTo>
                <a:cubicBezTo>
                  <a:pt x="0" y="905707"/>
                  <a:pt x="905707" y="0"/>
                  <a:pt x="202295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9647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BB26-FE99-228D-43A9-A93414256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394BFD-8784-DF95-7F71-792BBD171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2AA65-B784-8746-496A-781EDFCCC1F8}"/>
              </a:ext>
            </a:extLst>
          </p:cNvPr>
          <p:cNvSpPr txBox="1"/>
          <p:nvPr/>
        </p:nvSpPr>
        <p:spPr>
          <a:xfrm>
            <a:off x="9381067" y="282222"/>
            <a:ext cx="2630311" cy="1027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 descr="A black and orange sign with text&#10;&#10;Description automatically generated">
            <a:extLst>
              <a:ext uri="{FF2B5EF4-FFF2-40B4-BE49-F238E27FC236}">
                <a16:creationId xmlns:a16="http://schemas.microsoft.com/office/drawing/2014/main" id="{93A039FC-07A2-BE91-1B35-9B304C581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593" y="448168"/>
            <a:ext cx="2196408" cy="781918"/>
          </a:xfrm>
          <a:prstGeom prst="rect">
            <a:avLst/>
          </a:prstGeom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CB6373D7-B6CA-7750-C6A2-5148E7107006}"/>
              </a:ext>
            </a:extLst>
          </p:cNvPr>
          <p:cNvSpPr txBox="1">
            <a:spLocks/>
          </p:cNvSpPr>
          <p:nvPr/>
        </p:nvSpPr>
        <p:spPr>
          <a:xfrm>
            <a:off x="521998" y="1610710"/>
            <a:ext cx="6248032" cy="41088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>
                <a:cs typeface="Calibri"/>
              </a:rPr>
              <a:t>There are 3 interactive storytelling sessions each day.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00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000" dirty="0">
                <a:cs typeface="Calibri"/>
              </a:rPr>
              <a:t>The storytellers will use props.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00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000" dirty="0">
                <a:cs typeface="Calibri"/>
              </a:rPr>
              <a:t>There will be beanbags available for you to sit 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00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000" dirty="0">
                <a:cs typeface="Calibri"/>
              </a:rPr>
              <a:t>The stories will run at 10.30am, 1.15pm and 3pm.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cs typeface="Calibri"/>
            </a:endParaRPr>
          </a:p>
        </p:txBody>
      </p:sp>
      <p:pic>
        <p:nvPicPr>
          <p:cNvPr id="3" name="Picture Placeholder 23">
            <a:extLst>
              <a:ext uri="{FF2B5EF4-FFF2-40B4-BE49-F238E27FC236}">
                <a16:creationId xmlns:a16="http://schemas.microsoft.com/office/drawing/2014/main" id="{A53B0E32-AF8C-FD34-CB04-653CCC5CBB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76" t="26219" r="1688" b="23287"/>
          <a:stretch/>
        </p:blipFill>
        <p:spPr>
          <a:xfrm>
            <a:off x="7266846" y="1476998"/>
            <a:ext cx="4628527" cy="4628527"/>
          </a:xfrm>
          <a:custGeom>
            <a:avLst/>
            <a:gdLst>
              <a:gd name="connsiteX0" fmla="*/ 2022954 w 4045908"/>
              <a:gd name="connsiteY0" fmla="*/ 0 h 4045908"/>
              <a:gd name="connsiteX1" fmla="*/ 4045908 w 4045908"/>
              <a:gd name="connsiteY1" fmla="*/ 2022954 h 4045908"/>
              <a:gd name="connsiteX2" fmla="*/ 2022954 w 4045908"/>
              <a:gd name="connsiteY2" fmla="*/ 4045908 h 4045908"/>
              <a:gd name="connsiteX3" fmla="*/ 0 w 4045908"/>
              <a:gd name="connsiteY3" fmla="*/ 2022954 h 4045908"/>
              <a:gd name="connsiteX4" fmla="*/ 2022954 w 4045908"/>
              <a:gd name="connsiteY4" fmla="*/ 0 h 404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5908" h="4045908">
                <a:moveTo>
                  <a:pt x="2022954" y="0"/>
                </a:moveTo>
                <a:cubicBezTo>
                  <a:pt x="3140201" y="0"/>
                  <a:pt x="4045908" y="905707"/>
                  <a:pt x="4045908" y="2022954"/>
                </a:cubicBezTo>
                <a:cubicBezTo>
                  <a:pt x="4045908" y="3140201"/>
                  <a:pt x="3140201" y="4045908"/>
                  <a:pt x="2022954" y="4045908"/>
                </a:cubicBezTo>
                <a:cubicBezTo>
                  <a:pt x="905707" y="4045908"/>
                  <a:pt x="0" y="3140201"/>
                  <a:pt x="0" y="2022954"/>
                </a:cubicBezTo>
                <a:cubicBezTo>
                  <a:pt x="0" y="905707"/>
                  <a:pt x="905707" y="0"/>
                  <a:pt x="202295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7127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B1BE-311D-507D-DD62-64AFA0489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CD1D3-7AD0-B2F6-75D5-E26E3996D3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6FECC0-42DA-63C2-1CFC-A80EA5C43AB8}"/>
              </a:ext>
            </a:extLst>
          </p:cNvPr>
          <p:cNvSpPr txBox="1"/>
          <p:nvPr/>
        </p:nvSpPr>
        <p:spPr>
          <a:xfrm>
            <a:off x="9381067" y="282222"/>
            <a:ext cx="2630311" cy="1027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 descr="A black and orange sign with text&#10;&#10;Description automatically generated">
            <a:extLst>
              <a:ext uri="{FF2B5EF4-FFF2-40B4-BE49-F238E27FC236}">
                <a16:creationId xmlns:a16="http://schemas.microsoft.com/office/drawing/2014/main" id="{74E6017E-652B-89FE-AA46-C9EA1F9C8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593" y="448168"/>
            <a:ext cx="2196408" cy="781918"/>
          </a:xfrm>
          <a:prstGeom prst="rect">
            <a:avLst/>
          </a:prstGeom>
        </p:spPr>
      </p:pic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18729645-F51F-B293-2974-98CDE05CEE96}"/>
              </a:ext>
            </a:extLst>
          </p:cNvPr>
          <p:cNvSpPr txBox="1">
            <a:spLocks/>
          </p:cNvSpPr>
          <p:nvPr/>
        </p:nvSpPr>
        <p:spPr>
          <a:xfrm>
            <a:off x="331593" y="914851"/>
            <a:ext cx="6527289" cy="50282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This is a family friendly tour to learn about the ghosts and history of Whipsnade and how they came to be.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While we have made this activity as family friendly as possible it will contain themes of death and gore.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The tour will run at </a:t>
            </a:r>
            <a:r>
              <a:rPr lang="en-US" dirty="0" err="1">
                <a:cs typeface="Calibri"/>
              </a:rPr>
              <a:t>11.45pm</a:t>
            </a:r>
            <a:r>
              <a:rPr lang="en-US" dirty="0">
                <a:cs typeface="Calibri"/>
              </a:rPr>
              <a:t> leave from the picnic shelters by the learning rooms.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cs typeface="Calibri"/>
            </a:endParaRPr>
          </a:p>
        </p:txBody>
      </p:sp>
      <p:pic>
        <p:nvPicPr>
          <p:cNvPr id="3" name="Picture Placeholder 23">
            <a:extLst>
              <a:ext uri="{FF2B5EF4-FFF2-40B4-BE49-F238E27FC236}">
                <a16:creationId xmlns:a16="http://schemas.microsoft.com/office/drawing/2014/main" id="{939A86B5-AC5E-85FE-8550-6B64DFCBDA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7" r="16667"/>
          <a:stretch/>
        </p:blipFill>
        <p:spPr>
          <a:xfrm>
            <a:off x="7129816" y="1476998"/>
            <a:ext cx="4881562" cy="4881562"/>
          </a:xfrm>
          <a:custGeom>
            <a:avLst/>
            <a:gdLst>
              <a:gd name="connsiteX0" fmla="*/ 2022954 w 4045908"/>
              <a:gd name="connsiteY0" fmla="*/ 0 h 4045908"/>
              <a:gd name="connsiteX1" fmla="*/ 4045908 w 4045908"/>
              <a:gd name="connsiteY1" fmla="*/ 2022954 h 4045908"/>
              <a:gd name="connsiteX2" fmla="*/ 2022954 w 4045908"/>
              <a:gd name="connsiteY2" fmla="*/ 4045908 h 4045908"/>
              <a:gd name="connsiteX3" fmla="*/ 0 w 4045908"/>
              <a:gd name="connsiteY3" fmla="*/ 2022954 h 4045908"/>
              <a:gd name="connsiteX4" fmla="*/ 2022954 w 4045908"/>
              <a:gd name="connsiteY4" fmla="*/ 0 h 404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5908" h="4045908">
                <a:moveTo>
                  <a:pt x="2022954" y="0"/>
                </a:moveTo>
                <a:cubicBezTo>
                  <a:pt x="3140201" y="0"/>
                  <a:pt x="4045908" y="905707"/>
                  <a:pt x="4045908" y="2022954"/>
                </a:cubicBezTo>
                <a:cubicBezTo>
                  <a:pt x="4045908" y="3140201"/>
                  <a:pt x="3140201" y="4045908"/>
                  <a:pt x="2022954" y="4045908"/>
                </a:cubicBezTo>
                <a:cubicBezTo>
                  <a:pt x="905707" y="4045908"/>
                  <a:pt x="0" y="3140201"/>
                  <a:pt x="0" y="2022954"/>
                </a:cubicBezTo>
                <a:cubicBezTo>
                  <a:pt x="0" y="905707"/>
                  <a:pt x="905707" y="0"/>
                  <a:pt x="202295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3045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A39C-96ED-DA6E-C8C1-62007703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4FA39-B614-D6E5-D39C-E03A47768A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AD1947-9CDC-120E-3328-502313980613}"/>
              </a:ext>
            </a:extLst>
          </p:cNvPr>
          <p:cNvSpPr txBox="1"/>
          <p:nvPr/>
        </p:nvSpPr>
        <p:spPr>
          <a:xfrm>
            <a:off x="9381067" y="282222"/>
            <a:ext cx="2630311" cy="1027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 descr="A black and orange sign with text&#10;&#10;Description automatically generated">
            <a:extLst>
              <a:ext uri="{FF2B5EF4-FFF2-40B4-BE49-F238E27FC236}">
                <a16:creationId xmlns:a16="http://schemas.microsoft.com/office/drawing/2014/main" id="{DC8482F8-7515-A80C-325D-3DBF60CB6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593" y="448168"/>
            <a:ext cx="2196408" cy="781918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415DCF87-A0CD-40D4-2B5C-1E407CC38C43}"/>
              </a:ext>
            </a:extLst>
          </p:cNvPr>
          <p:cNvSpPr txBox="1">
            <a:spLocks/>
          </p:cNvSpPr>
          <p:nvPr/>
        </p:nvSpPr>
        <p:spPr>
          <a:xfrm>
            <a:off x="422151" y="1800225"/>
            <a:ext cx="7053069" cy="47782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cs typeface="Calibri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D66CE839-2AA6-B1EF-1B97-24EB6EB370D4}"/>
              </a:ext>
            </a:extLst>
          </p:cNvPr>
          <p:cNvSpPr txBox="1">
            <a:spLocks/>
          </p:cNvSpPr>
          <p:nvPr/>
        </p:nvSpPr>
        <p:spPr>
          <a:xfrm>
            <a:off x="422151" y="1516056"/>
            <a:ext cx="6577330" cy="5346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We will have some creepy crafts for you to help yourself to.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This year we have a few different options to choose from. For example, making animal masks or turning pinecones in bats!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You may need to use scissors, ask a grown up for help.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cs typeface="Calibri"/>
            </a:endParaRPr>
          </a:p>
        </p:txBody>
      </p:sp>
      <p:pic>
        <p:nvPicPr>
          <p:cNvPr id="1026" name="Picture 2" descr="A group of bats made out of cardboard&#10;&#10;AI-generated content may be incorrect.">
            <a:extLst>
              <a:ext uri="{FF2B5EF4-FFF2-40B4-BE49-F238E27FC236}">
                <a16:creationId xmlns:a16="http://schemas.microsoft.com/office/drawing/2014/main" id="{3AC3A7FC-BF25-B652-5ECB-EFC23A2BA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904" y="1699744"/>
            <a:ext cx="3729547" cy="375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803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ED7A23"/>
      </a:accent1>
      <a:accent2>
        <a:srgbClr val="ED7923"/>
      </a:accent2>
      <a:accent3>
        <a:srgbClr val="004EFF"/>
      </a:accent3>
      <a:accent4>
        <a:srgbClr val="C7F700"/>
      </a:accent4>
      <a:accent5>
        <a:srgbClr val="79C143"/>
      </a:accent5>
      <a:accent6>
        <a:srgbClr val="BD0C00"/>
      </a:accent6>
      <a:hlink>
        <a:srgbClr val="00DEFF"/>
      </a:hlink>
      <a:folHlink>
        <a:srgbClr val="FFD2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9B2C8EA4E7AC4891038DB3096FCB0B" ma:contentTypeVersion="16" ma:contentTypeDescription="Create a new document." ma:contentTypeScope="" ma:versionID="48ce9cdcd2f0a9b19ec4fd5da8067eea">
  <xsd:schema xmlns:xsd="http://www.w3.org/2001/XMLSchema" xmlns:xs="http://www.w3.org/2001/XMLSchema" xmlns:p="http://schemas.microsoft.com/office/2006/metadata/properties" xmlns:ns1="http://schemas.microsoft.com/sharepoint/v3" xmlns:ns2="e6c3c550-5fc5-423a-b998-777116b50e3b" xmlns:ns3="a2c049a4-83fd-4284-933e-b841feb850ad" targetNamespace="http://schemas.microsoft.com/office/2006/metadata/properties" ma:root="true" ma:fieldsID="233b8f61a8de62f0a3123377775858a4" ns1:_="" ns2:_="" ns3:_="">
    <xsd:import namespace="http://schemas.microsoft.com/sharepoint/v3"/>
    <xsd:import namespace="e6c3c550-5fc5-423a-b998-777116b50e3b"/>
    <xsd:import namespace="a2c049a4-83fd-4284-933e-b841feb850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3c550-5fc5-423a-b998-777116b50e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4981c62-b2eb-4d24-95bc-4270c392d0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c049a4-83fd-4284-933e-b841feb850a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c3e1874-73ed-496c-8746-9057ee8f5821}" ma:internalName="TaxCatchAll" ma:showField="CatchAllData" ma:web="a2c049a4-83fd-4284-933e-b841feb850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c3c550-5fc5-423a-b998-777116b50e3b">
      <Terms xmlns="http://schemas.microsoft.com/office/infopath/2007/PartnerControls"/>
    </lcf76f155ced4ddcb4097134ff3c332f>
    <TaxCatchAll xmlns="a2c049a4-83fd-4284-933e-b841feb850ad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7AEB056-7B85-4481-BAFE-0E5268AAB026}"/>
</file>

<file path=customXml/itemProps2.xml><?xml version="1.0" encoding="utf-8"?>
<ds:datastoreItem xmlns:ds="http://schemas.openxmlformats.org/officeDocument/2006/customXml" ds:itemID="{41C96F44-4BBE-4DF2-AF3E-ACF4BAF470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F51330-8361-4075-B8F9-D8CCE8D550A0}">
  <ds:schemaRefs>
    <ds:schemaRef ds:uri="http://purl.org/dc/terms/"/>
    <ds:schemaRef ds:uri="cb302b39-44d8-4e7f-970b-3a82f4abeb48"/>
    <ds:schemaRef ds:uri="http://schemas.microsoft.com/office/2006/documentManagement/types"/>
    <ds:schemaRef ds:uri="9cf0876a-dbb4-419b-a9bb-72d60ab7c072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558</Words>
  <Application>Microsoft Office PowerPoint</Application>
  <PresentationFormat>Widescreen</PresentationFormat>
  <Paragraphs>66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Visual Story </vt:lpstr>
      <vt:lpstr>Boo at the Zoo</vt:lpstr>
      <vt:lpstr>Weather</vt:lpstr>
      <vt:lpstr>PowerPoint Presentation</vt:lpstr>
      <vt:lpstr>Entering the event</vt:lpstr>
      <vt:lpstr>Activities</vt:lpstr>
      <vt:lpstr>Activities</vt:lpstr>
      <vt:lpstr>Activities</vt:lpstr>
      <vt:lpstr>Activities</vt:lpstr>
      <vt:lpstr>Activities</vt:lpstr>
      <vt:lpstr>Activities</vt:lpstr>
      <vt:lpstr>Considerations</vt:lpstr>
      <vt:lpstr>We look forward to welcoming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Suzie Black</dc:creator>
  <cp:lastModifiedBy>Kirsty Crow</cp:lastModifiedBy>
  <cp:revision>46</cp:revision>
  <dcterms:created xsi:type="dcterms:W3CDTF">2023-01-17T11:07:41Z</dcterms:created>
  <dcterms:modified xsi:type="dcterms:W3CDTF">2025-10-08T11:43:33Z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0x0101007E9B2C8EA4E7AC4891038DB3096FCB0B</vt:lpwstr>
  </property>
  <property fmtid="{D5CDD505-2E9C-101B-9397-08002B2CF9AE}" pid="3" name="Order">
    <vt:r8>339000</vt:r8>
  </property>
  <property fmtid="{D5CDD505-2E9C-101B-9397-08002B2CF9AE}" pid="4" name="TriggerFlowInfo">
    <vt:lpwstr/>
  </property>
  <property fmtid="{D5CDD505-2E9C-101B-9397-08002B2CF9AE}" pid="5" name="_ColorHex">
    <vt:lpwstr/>
  </property>
  <property fmtid="{D5CDD505-2E9C-101B-9397-08002B2CF9AE}" pid="6" name="_Emoji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_ColorTag">
    <vt:lpwstr/>
  </property>
  <property fmtid="{D5CDD505-2E9C-101B-9397-08002B2CF9AE}" pid="10" name="MediaServiceImageTags">
    <vt:lpwstr/>
  </property>
</Properties>
</file>